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notesMasterIdLst>
    <p:notesMasterId r:id="rId29"/>
  </p:notesMasterIdLst>
  <p:sldIdLst>
    <p:sldId id="256" r:id="rId2"/>
    <p:sldId id="281" r:id="rId3"/>
    <p:sldId id="257" r:id="rId4"/>
    <p:sldId id="276" r:id="rId5"/>
    <p:sldId id="258" r:id="rId6"/>
    <p:sldId id="270" r:id="rId7"/>
    <p:sldId id="259" r:id="rId8"/>
    <p:sldId id="262" r:id="rId9"/>
    <p:sldId id="280" r:id="rId10"/>
    <p:sldId id="272" r:id="rId11"/>
    <p:sldId id="274" r:id="rId12"/>
    <p:sldId id="268" r:id="rId13"/>
    <p:sldId id="283" r:id="rId14"/>
    <p:sldId id="260" r:id="rId15"/>
    <p:sldId id="261" r:id="rId16"/>
    <p:sldId id="263" r:id="rId17"/>
    <p:sldId id="264" r:id="rId18"/>
    <p:sldId id="265" r:id="rId19"/>
    <p:sldId id="284" r:id="rId20"/>
    <p:sldId id="271" r:id="rId21"/>
    <p:sldId id="273" r:id="rId22"/>
    <p:sldId id="275" r:id="rId23"/>
    <p:sldId id="277" r:id="rId24"/>
    <p:sldId id="267" r:id="rId25"/>
    <p:sldId id="278" r:id="rId26"/>
    <p:sldId id="26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8" autoAdjust="0"/>
  </p:normalViewPr>
  <p:slideViewPr>
    <p:cSldViewPr snapToGrid="0" snapToObjects="1">
      <p:cViewPr varScale="1">
        <p:scale>
          <a:sx n="100" d="100"/>
          <a:sy n="100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BCFS2028\UserData$\walkea12\Downloads\Chart-1-Export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247691260815"/>
          <c:y val="0.0570126180881284"/>
          <c:w val="0.47246621950034"/>
          <c:h val="0.832619568387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'Chart-1-Exports'!$P$4</c:f>
              <c:strCache>
                <c:ptCount val="1"/>
                <c:pt idx="0">
                  <c:v>EU</c:v>
                </c:pt>
              </c:strCache>
            </c:strRef>
          </c:tx>
          <c:invertIfNegative val="0"/>
          <c:cat>
            <c:strRef>
              <c:f>'Chart-1-Exports'!$N$5:$O$8</c:f>
              <c:strCache>
                <c:ptCount val="4"/>
                <c:pt idx="1">
                  <c:v>2000</c:v>
                </c:pt>
                <c:pt idx="3">
                  <c:v>2015</c:v>
                </c:pt>
              </c:strCache>
            </c:strRef>
          </c:cat>
          <c:val>
            <c:numRef>
              <c:f>'Chart-1-Exports'!$P$5:$P$8</c:f>
              <c:numCache>
                <c:formatCode>General</c:formatCode>
                <c:ptCount val="4"/>
                <c:pt idx="1">
                  <c:v>54.3</c:v>
                </c:pt>
                <c:pt idx="3">
                  <c:v>43.7</c:v>
                </c:pt>
              </c:numCache>
            </c:numRef>
          </c:val>
        </c:ser>
        <c:ser>
          <c:idx val="1"/>
          <c:order val="1"/>
          <c:tx>
            <c:strRef>
              <c:f>'Chart-1-Exports'!$Q$4</c:f>
              <c:strCache>
                <c:ptCount val="1"/>
                <c:pt idx="0">
                  <c:v>Non-EU</c:v>
                </c:pt>
              </c:strCache>
            </c:strRef>
          </c:tx>
          <c:invertIfNegative val="0"/>
          <c:cat>
            <c:strRef>
              <c:f>'Chart-1-Exports'!$N$5:$O$8</c:f>
              <c:strCache>
                <c:ptCount val="4"/>
                <c:pt idx="1">
                  <c:v>2000</c:v>
                </c:pt>
                <c:pt idx="3">
                  <c:v>2015</c:v>
                </c:pt>
              </c:strCache>
            </c:strRef>
          </c:cat>
          <c:val>
            <c:numRef>
              <c:f>'Chart-1-Exports'!$Q$5:$Q$8</c:f>
              <c:numCache>
                <c:formatCode>General</c:formatCode>
                <c:ptCount val="4"/>
                <c:pt idx="1">
                  <c:v>45.7</c:v>
                </c:pt>
                <c:pt idx="3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627016"/>
        <c:axId val="-2128195688"/>
      </c:barChart>
      <c:catAx>
        <c:axId val="21466270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8195688"/>
        <c:crosses val="autoZero"/>
        <c:auto val="1"/>
        <c:lblAlgn val="ctr"/>
        <c:lblOffset val="100"/>
        <c:noMultiLvlLbl val="0"/>
      </c:catAx>
      <c:valAx>
        <c:axId val="-2128195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46627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429498396034"/>
          <c:y val="0.348241468169316"/>
          <c:w val="0.136311242344707"/>
          <c:h val="0.2417841241742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30" baseline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9AA8-CADB-E445-A274-FC9A086C128E}" type="datetimeFigureOut">
              <a:rPr lang="en-US" smtClean="0"/>
              <a:t>07/10/16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AF3BB-5C62-C445-99CB-A5F3D1FF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F3BB-5C62-C445-99CB-A5F3D1FF9D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F3BB-5C62-C445-99CB-A5F3D1FF9D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4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F3BB-5C62-C445-99CB-A5F3D1FF9D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6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AF3BB-5C62-C445-99CB-A5F3D1FF9D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F8645-CF26-4C3E-8062-FF589BA93DB9}" type="datetime1">
              <a:rPr lang="en-US" smtClean="0"/>
              <a:t>07/10/16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6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90A7-E222-498D-A8ED-3C20A7C804AC}" type="datetime1">
              <a:rPr lang="en-US" smtClean="0"/>
              <a:t>07/10/16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7B87-1D02-4ADF-B0B0-AD44AB96DDA0}" type="datetime1">
              <a:rPr lang="en-US" smtClean="0"/>
              <a:t>07/10/16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C05B-F206-4350-96E3-D4D220426E42}" type="datetime1">
              <a:rPr lang="en-US" smtClean="0"/>
              <a:t>07/10/16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9C7-675B-4173-97AC-3A47BC3D00D1}" type="datetime1">
              <a:rPr lang="en-US" smtClean="0"/>
              <a:t>07/10/16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ABAC-89CA-47FC-BA87-8C79D2801D02}" type="datetime1">
              <a:rPr lang="en-US" smtClean="0"/>
              <a:t>07/10/16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6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E5A4-434A-40AE-9BEF-A1F602B499E2}" type="datetime1">
              <a:rPr lang="en-US" smtClean="0"/>
              <a:t>07/10/16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5ECB-7DA5-4643-94B8-056156C7C6C9}" type="datetime1">
              <a:rPr lang="en-US" smtClean="0"/>
              <a:t>07/10/16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2C3B-B50D-4356-B381-D1573F1E6D1E}" type="datetime1">
              <a:rPr lang="en-US" smtClean="0"/>
              <a:t>07/10/16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660E-DA54-4C9B-919C-B8C8E16195A1}" type="datetime1">
              <a:rPr lang="en-US" smtClean="0"/>
              <a:t>07/10/16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B0DD-1AA4-45F4-849B-96D0CDF69E0F}" type="datetime1">
              <a:rPr lang="en-US" smtClean="0"/>
              <a:t>07/10/16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7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E36B-4AB5-4ACF-9C87-CFDC6C0421EF}" type="datetime1">
              <a:rPr lang="en-US" smtClean="0"/>
              <a:t>07/10/16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BBC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E088-E5F2-BC47-B8A1-9A3AB5D0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39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UK, the European Union and the Global Economy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Andrew Walker, BBC Economics Correspondent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438400" cy="365125"/>
          </a:xfrm>
        </p:spPr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 productivity</a:t>
            </a:r>
          </a:p>
          <a:p>
            <a:endParaRPr lang="en-US" dirty="0"/>
          </a:p>
          <a:p>
            <a:r>
              <a:rPr lang="en-US" dirty="0" smtClean="0"/>
              <a:t>Employment</a:t>
            </a:r>
          </a:p>
          <a:p>
            <a:endParaRPr lang="en-US" dirty="0"/>
          </a:p>
          <a:p>
            <a:r>
              <a:rPr lang="en-US" dirty="0" smtClean="0"/>
              <a:t>Short term  17% of GDP (2015)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490814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impact on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dirty="0" smtClean="0"/>
              <a:t>UK (most firms)</a:t>
            </a:r>
            <a:endParaRPr lang="en-US" dirty="0" smtClean="0"/>
          </a:p>
          <a:p>
            <a:r>
              <a:rPr lang="en-US" dirty="0" smtClean="0"/>
              <a:t>Export only outside EU</a:t>
            </a:r>
          </a:p>
          <a:p>
            <a:r>
              <a:rPr lang="en-US" dirty="0" smtClean="0"/>
              <a:t>Export to </a:t>
            </a:r>
            <a:r>
              <a:rPr lang="en-US" dirty="0" smtClean="0"/>
              <a:t>EU (13% of GDP)</a:t>
            </a:r>
            <a:endParaRPr lang="en-US" dirty="0" smtClean="0"/>
          </a:p>
          <a:p>
            <a:r>
              <a:rPr lang="en-US" dirty="0" smtClean="0"/>
              <a:t>Employ EU nationals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  Destination of UK Exports of Goods and Services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393696"/>
              </p:ext>
            </p:extLst>
          </p:nvPr>
        </p:nvGraphicFramePr>
        <p:xfrm>
          <a:off x="-76954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799" y="6356350"/>
            <a:ext cx="2600417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5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of Big Investors</a:t>
            </a:r>
            <a:endParaRPr lang="en-US" dirty="0"/>
          </a:p>
        </p:txBody>
      </p:sp>
      <p:pic>
        <p:nvPicPr>
          <p:cNvPr id="5" name="Content Placeholder 4" descr="Screen Shot 2016-10-10 at 03.43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5" b="1047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667000" cy="365125"/>
          </a:xfrm>
        </p:spPr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of Big Investors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Slightly ambiguous messages from motor industry</a:t>
            </a:r>
          </a:p>
          <a:p>
            <a:r>
              <a:rPr lang="en-US" dirty="0" smtClean="0"/>
              <a:t>Honda</a:t>
            </a:r>
            <a:r>
              <a:rPr lang="en-US" dirty="0" smtClean="0"/>
              <a:t>: </a:t>
            </a:r>
            <a:r>
              <a:rPr lang="en-GB" dirty="0"/>
              <a:t>“we will stay in the UK for a long time” but we want a fast decision and free trade</a:t>
            </a:r>
          </a:p>
          <a:p>
            <a:r>
              <a:rPr lang="en-US" dirty="0" smtClean="0"/>
              <a:t>Nissan </a:t>
            </a:r>
            <a:r>
              <a:rPr lang="en-US" dirty="0"/>
              <a:t>not ready to make decisions on plans for its Sunderland </a:t>
            </a:r>
            <a:r>
              <a:rPr lang="en-US" dirty="0" smtClean="0"/>
              <a:t>plant – compensation?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4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04660"/>
            <a:ext cx="5486400" cy="106754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    “ </a:t>
            </a:r>
            <a:r>
              <a:rPr lang="en-GB" sz="4000" dirty="0" err="1" smtClean="0"/>
              <a:t>Brexit</a:t>
            </a:r>
            <a:r>
              <a:rPr lang="en-GB" sz="4000" dirty="0" smtClean="0"/>
              <a:t> means </a:t>
            </a:r>
            <a:r>
              <a:rPr lang="en-GB" sz="4000" dirty="0" err="1" smtClean="0"/>
              <a:t>Brexit</a:t>
            </a:r>
            <a:r>
              <a:rPr lang="en-GB" sz="4000" dirty="0" smtClean="0"/>
              <a:t>”</a:t>
            </a:r>
            <a:endParaRPr lang="en-GB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12854" y="5903650"/>
            <a:ext cx="1518082" cy="725750"/>
          </a:xfrm>
        </p:spPr>
        <p:txBody>
          <a:bodyPr/>
          <a:lstStyle/>
          <a:p>
            <a:r>
              <a:rPr lang="en-US" smtClean="0"/>
              <a:t>BBC News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627518" y="1004552"/>
            <a:ext cx="5651170" cy="442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Trade Relations with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5640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Full (-</a:t>
            </a:r>
            <a:r>
              <a:rPr lang="en-GB" dirty="0" err="1" smtClean="0"/>
              <a:t>ish</a:t>
            </a:r>
            <a:r>
              <a:rPr lang="en-GB" dirty="0" smtClean="0"/>
              <a:t>) access to Single </a:t>
            </a:r>
            <a:r>
              <a:rPr lang="en-GB" dirty="0" smtClean="0"/>
              <a:t>Market (Norway/Switzerland)</a:t>
            </a:r>
          </a:p>
          <a:p>
            <a:r>
              <a:rPr lang="en-GB" dirty="0" smtClean="0"/>
              <a:t>Free Trade Agreement (Mexico, South </a:t>
            </a:r>
            <a:r>
              <a:rPr lang="en-GB" dirty="0" smtClean="0"/>
              <a:t>Korea, Canada)</a:t>
            </a:r>
            <a:endParaRPr lang="en-GB" dirty="0" smtClean="0"/>
          </a:p>
          <a:p>
            <a:r>
              <a:rPr lang="en-GB" dirty="0" smtClean="0"/>
              <a:t>WTO terms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813482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0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in Trade with EU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Tariffs</a:t>
            </a:r>
          </a:p>
          <a:p>
            <a:r>
              <a:rPr lang="en-GB" dirty="0" smtClean="0"/>
              <a:t>Customs procedures/rules of origin</a:t>
            </a:r>
          </a:p>
          <a:p>
            <a:r>
              <a:rPr lang="en-GB" dirty="0" smtClean="0"/>
              <a:t>Product standards</a:t>
            </a:r>
          </a:p>
          <a:p>
            <a:r>
              <a:rPr lang="en-GB" dirty="0" smtClean="0"/>
              <a:t>Services regulation (especially bank passports)</a:t>
            </a:r>
          </a:p>
          <a:p>
            <a:r>
              <a:rPr lang="en-GB" dirty="0" smtClean="0"/>
              <a:t>Labour mobility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667000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6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Trade outside EU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Existing EU trade agreements (including Mexico, Chile, South Korea, South Africa)  </a:t>
            </a:r>
          </a:p>
          <a:p>
            <a:r>
              <a:rPr lang="en-GB" dirty="0" smtClean="0"/>
              <a:t>Negotiating new ones (perhaps US?</a:t>
            </a:r>
            <a:r>
              <a:rPr lang="en-GB" dirty="0" smtClean="0"/>
              <a:t>)</a:t>
            </a:r>
          </a:p>
          <a:p>
            <a:r>
              <a:rPr lang="en-GB" dirty="0" smtClean="0"/>
              <a:t>UK to the back of queue (line)?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799" y="6356350"/>
            <a:ext cx="2777971" cy="365125"/>
          </a:xfrm>
        </p:spPr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8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Government’s Vision</a:t>
            </a:r>
            <a:endParaRPr lang="en-US" dirty="0"/>
          </a:p>
        </p:txBody>
      </p:sp>
      <p:pic>
        <p:nvPicPr>
          <p:cNvPr id="5" name="Content Placeholder 4" descr="Screen Shot 2016-10-10 at 03.53.0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6892" r="2160" b="3780"/>
          <a:stretch/>
        </p:blipFill>
        <p:spPr>
          <a:xfrm>
            <a:off x="596900" y="1752600"/>
            <a:ext cx="7912100" cy="4373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768600" cy="365125"/>
          </a:xfrm>
        </p:spPr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have voted for it, but it hasn’t happened yet</a:t>
            </a:r>
          </a:p>
          <a:p>
            <a:r>
              <a:rPr lang="en-US" dirty="0" smtClean="0"/>
              <a:t>Uncertainty  about exactly what it will look like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565400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  <p:pic>
        <p:nvPicPr>
          <p:cNvPr id="5" name="Picture 4" descr="Screen Shot 2016-10-09 at 13.58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2" b="37408"/>
          <a:stretch/>
        </p:blipFill>
        <p:spPr>
          <a:xfrm>
            <a:off x="863600" y="400050"/>
            <a:ext cx="723469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3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British Government’s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8966"/>
            <a:ext cx="8229600" cy="3847197"/>
          </a:xfrm>
        </p:spPr>
        <p:txBody>
          <a:bodyPr/>
          <a:lstStyle/>
          <a:p>
            <a:r>
              <a:rPr lang="en-GB" dirty="0" smtClean="0"/>
              <a:t>More control over immigration</a:t>
            </a:r>
          </a:p>
          <a:p>
            <a:r>
              <a:rPr lang="en-GB" dirty="0"/>
              <a:t>No European Court of Justice</a:t>
            </a:r>
          </a:p>
          <a:p>
            <a:r>
              <a:rPr lang="en-GB" dirty="0" smtClean="0"/>
              <a:t>Free trade</a:t>
            </a:r>
          </a:p>
          <a:p>
            <a:r>
              <a:rPr lang="en-GB" dirty="0" smtClean="0"/>
              <a:t>Global </a:t>
            </a:r>
          </a:p>
          <a:p>
            <a:r>
              <a:rPr lang="en-GB" dirty="0" smtClean="0"/>
              <a:t>Probably </a:t>
            </a:r>
            <a:r>
              <a:rPr lang="en-GB" dirty="0"/>
              <a:t>not very </a:t>
            </a:r>
            <a:r>
              <a:rPr lang="en-GB" dirty="0" smtClean="0"/>
              <a:t>unilateral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406748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Negotiating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no </a:t>
            </a:r>
            <a:r>
              <a:rPr lang="en-US" dirty="0" smtClean="0"/>
              <a:t>free </a:t>
            </a:r>
            <a:r>
              <a:rPr lang="en-US" dirty="0" smtClean="0"/>
              <a:t>movement, then no </a:t>
            </a:r>
            <a:r>
              <a:rPr lang="en-US" dirty="0" smtClean="0"/>
              <a:t>single market </a:t>
            </a:r>
          </a:p>
          <a:p>
            <a:r>
              <a:rPr lang="en-US" dirty="0" smtClean="0"/>
              <a:t>Will they soften?</a:t>
            </a:r>
          </a:p>
          <a:p>
            <a:r>
              <a:rPr lang="en-US" dirty="0" smtClean="0"/>
              <a:t>Political or economic damage limitation? </a:t>
            </a:r>
          </a:p>
          <a:p>
            <a:r>
              <a:rPr lang="en-US" dirty="0" smtClean="0"/>
              <a:t>Economic considerations – exports to UK</a:t>
            </a:r>
          </a:p>
          <a:p>
            <a:r>
              <a:rPr lang="en-US" dirty="0" smtClean="0"/>
              <a:t>Political – cost of leaving, new political forces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6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 err="1" smtClean="0"/>
              <a:t>Brexit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Restrictions on EU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 smtClean="0"/>
              <a:t>mobility </a:t>
            </a:r>
          </a:p>
          <a:p>
            <a:r>
              <a:rPr lang="en-US" dirty="0" smtClean="0"/>
              <a:t>(Status of EU nationals already in UK)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price in terms of barriers for British exports and financial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596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6-10-08 at 09.57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>
            <a:fillRect/>
          </a:stretch>
        </p:blipFill>
        <p:spPr>
          <a:xfrm>
            <a:off x="457200" y="152400"/>
            <a:ext cx="8229600" cy="59737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2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Globalisation Backlash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Brexit</a:t>
            </a:r>
            <a:endParaRPr lang="en-GB" dirty="0" smtClean="0"/>
          </a:p>
          <a:p>
            <a:r>
              <a:rPr lang="en-GB" dirty="0" smtClean="0"/>
              <a:t>Trade issues in US election	</a:t>
            </a:r>
          </a:p>
          <a:p>
            <a:r>
              <a:rPr lang="en-GB" dirty="0" smtClean="0"/>
              <a:t>Europe resistance to TTIP and </a:t>
            </a:r>
            <a:r>
              <a:rPr lang="en-GB" dirty="0" smtClean="0"/>
              <a:t>CETA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848992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3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Shot 2016-10-08 at 10.30.0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22925" r="12037" b="24351"/>
          <a:stretch/>
        </p:blipFill>
        <p:spPr>
          <a:xfrm>
            <a:off x="774700" y="520700"/>
            <a:ext cx="7391400" cy="57277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578100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9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IMF </a:t>
            </a:r>
            <a:r>
              <a:rPr lang="en-GB" dirty="0" err="1" smtClean="0"/>
              <a:t>etc</a:t>
            </a:r>
            <a:r>
              <a:rPr lang="en-GB" dirty="0" smtClean="0"/>
              <a:t> are worried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short, </a:t>
            </a:r>
            <a:r>
              <a:rPr lang="en-GB" dirty="0" smtClean="0"/>
              <a:t>turning back </a:t>
            </a:r>
            <a:r>
              <a:rPr lang="en-GB" dirty="0"/>
              <a:t>the clock on trade can only deepen and </a:t>
            </a:r>
            <a:r>
              <a:rPr lang="en-GB" dirty="0" smtClean="0"/>
              <a:t>prolong the </a:t>
            </a:r>
            <a:r>
              <a:rPr lang="en-GB" dirty="0"/>
              <a:t>world economy’s current doldrums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799" y="6356350"/>
            <a:ext cx="2831237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0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10-09 at 14.18.0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4665" r="4013" b="9686"/>
          <a:stretch/>
        </p:blipFill>
        <p:spPr>
          <a:xfrm>
            <a:off x="723900" y="723900"/>
            <a:ext cx="7632700" cy="54022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8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</a:t>
            </a:r>
            <a:r>
              <a:rPr lang="en-US" dirty="0" smtClean="0"/>
              <a:t>term Macroeconomic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Confidence </a:t>
            </a:r>
            <a:r>
              <a:rPr lang="en-US" dirty="0" smtClean="0"/>
              <a:t>– moderate reaction</a:t>
            </a:r>
            <a:endParaRPr lang="en-US" dirty="0" smtClean="0"/>
          </a:p>
          <a:p>
            <a:r>
              <a:rPr lang="en-US" dirty="0" smtClean="0"/>
              <a:t>Sterling sharp falls (15+%)</a:t>
            </a:r>
            <a:endParaRPr lang="en-US" dirty="0" smtClean="0"/>
          </a:p>
        </p:txBody>
      </p:sp>
      <p:pic>
        <p:nvPicPr>
          <p:cNvPr id="4" name="Picture 3" descr="Screen Shot 2016-10-07 at 15.55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983481"/>
            <a:ext cx="7924800" cy="30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4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term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and bond markets apparently strong</a:t>
            </a:r>
          </a:p>
          <a:p>
            <a:endParaRPr lang="en-US" dirty="0" smtClean="0"/>
          </a:p>
          <a:p>
            <a:r>
              <a:rPr lang="en-US" dirty="0" smtClean="0"/>
              <a:t>Bank of England/monetary policy (rate cut/QE)</a:t>
            </a:r>
          </a:p>
          <a:p>
            <a:endParaRPr lang="en-US" dirty="0" smtClean="0"/>
          </a:p>
          <a:p>
            <a:r>
              <a:rPr lang="en-US" dirty="0" smtClean="0"/>
              <a:t>Short lived political uncertainty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Forecasts</a:t>
            </a:r>
            <a:r>
              <a:rPr lang="en-US" dirty="0"/>
              <a:t> </a:t>
            </a:r>
            <a:r>
              <a:rPr lang="en-US" dirty="0" smtClean="0"/>
              <a:t>for UK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Generally marked down</a:t>
            </a:r>
          </a:p>
          <a:p>
            <a:r>
              <a:rPr lang="en-US" dirty="0" smtClean="0"/>
              <a:t>IMF 1.8% for 2016, 1.1% for 2017</a:t>
            </a:r>
          </a:p>
          <a:p>
            <a:r>
              <a:rPr lang="en-US" dirty="0" smtClean="0"/>
              <a:t>Pre-referendum forecast was 1.9% and 2.2%</a:t>
            </a:r>
          </a:p>
          <a:p>
            <a:r>
              <a:rPr lang="en-GB" dirty="0" smtClean="0"/>
              <a:t>“political </a:t>
            </a:r>
            <a:r>
              <a:rPr lang="en-GB" dirty="0"/>
              <a:t>and economic uncertainties that threaten to dampen investment and hiring throughout </a:t>
            </a:r>
            <a:r>
              <a:rPr lang="en-GB" dirty="0" smtClean="0"/>
              <a:t>Europe”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800" y="6416675"/>
            <a:ext cx="2485008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7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483"/>
            <a:ext cx="7772400" cy="943317"/>
          </a:xfrm>
        </p:spPr>
        <p:txBody>
          <a:bodyPr>
            <a:normAutofit/>
          </a:bodyPr>
          <a:lstStyle/>
          <a:p>
            <a:r>
              <a:rPr lang="en-GB" dirty="0" smtClean="0"/>
              <a:t>But ….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03500"/>
            <a:ext cx="6400800" cy="3035300"/>
          </a:xfrm>
        </p:spPr>
        <p:txBody>
          <a:bodyPr>
            <a:normAutofit/>
          </a:bodyPr>
          <a:lstStyle/>
          <a:p>
            <a:r>
              <a:rPr lang="en-GB" dirty="0" smtClean="0"/>
              <a:t>Economists for </a:t>
            </a:r>
            <a:r>
              <a:rPr lang="en-GB" dirty="0" err="1" smtClean="0"/>
              <a:t>Brexit</a:t>
            </a:r>
            <a:r>
              <a:rPr lang="en-GB" dirty="0" smtClean="0"/>
              <a:t> say</a:t>
            </a:r>
          </a:p>
          <a:p>
            <a:r>
              <a:rPr lang="en-GB" b="1" dirty="0"/>
              <a:t>IMF “continues to behave like a failed horse racing tipster”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2.6% this year and next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438400" cy="365125"/>
          </a:xfrm>
        </p:spPr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sign of a “</a:t>
            </a:r>
            <a:r>
              <a:rPr lang="en-US" dirty="0" err="1" smtClean="0"/>
              <a:t>Brexit</a:t>
            </a:r>
            <a:r>
              <a:rPr lang="en-US" dirty="0" smtClean="0"/>
              <a:t> recession”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“As </a:t>
            </a:r>
            <a:r>
              <a:rPr lang="en-US" dirty="0"/>
              <a:t>the available information grows, the referendum result appears, so far, not to have had a major effect on the UK economy. So it hasn’t fallen at the first fence but longer-term effects remain to be seen</a:t>
            </a:r>
            <a:r>
              <a:rPr lang="en-US" dirty="0" smtClean="0"/>
              <a:t>.”                                                                Joe </a:t>
            </a:r>
            <a:r>
              <a:rPr lang="en-US" dirty="0" smtClean="0"/>
              <a:t>Grice, Office of National Statistics, Chief Economist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418030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Short term global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Brexit</a:t>
            </a:r>
            <a:r>
              <a:rPr lang="en-GB" dirty="0" smtClean="0"/>
              <a:t> was identified as a major risk</a:t>
            </a:r>
          </a:p>
          <a:p>
            <a:endParaRPr lang="en-GB" dirty="0" smtClean="0"/>
          </a:p>
          <a:p>
            <a:r>
              <a:rPr lang="en-GB" dirty="0" smtClean="0"/>
              <a:t>Market reaction “reassuringly orderly” </a:t>
            </a:r>
            <a:r>
              <a:rPr lang="en-GB" dirty="0" smtClean="0"/>
              <a:t>– IMF</a:t>
            </a:r>
          </a:p>
          <a:p>
            <a:endParaRPr lang="en-GB" dirty="0"/>
          </a:p>
          <a:p>
            <a:r>
              <a:rPr lang="en-GB" dirty="0" smtClean="0"/>
              <a:t>Little fall out so far for Europe : “muted impact of the </a:t>
            </a:r>
            <a:r>
              <a:rPr lang="en-GB" dirty="0" err="1" smtClean="0"/>
              <a:t>Brexit</a:t>
            </a:r>
            <a:r>
              <a:rPr lang="en-GB" dirty="0" smtClean="0"/>
              <a:t> vote on confidence and activity thus far”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476130" cy="365125"/>
          </a:xfrm>
        </p:spPr>
        <p:txBody>
          <a:bodyPr/>
          <a:lstStyle/>
          <a:p>
            <a:r>
              <a:rPr lang="en-US" dirty="0" smtClean="0"/>
              <a:t>BBC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030663"/>
          </a:xfrm>
        </p:spPr>
        <p:txBody>
          <a:bodyPr/>
          <a:lstStyle/>
          <a:p>
            <a:r>
              <a:rPr lang="en-US" dirty="0" smtClean="0"/>
              <a:t>It’s early days</a:t>
            </a:r>
          </a:p>
          <a:p>
            <a:r>
              <a:rPr lang="en-US" dirty="0" smtClean="0"/>
              <a:t>Government appears worried</a:t>
            </a:r>
          </a:p>
          <a:p>
            <a:r>
              <a:rPr lang="en-US" dirty="0" smtClean="0"/>
              <a:t>Change in fiscal targets</a:t>
            </a:r>
          </a:p>
          <a:p>
            <a:endParaRPr lang="en-US" dirty="0" smtClean="0"/>
          </a:p>
          <a:p>
            <a:r>
              <a:rPr lang="en-US" dirty="0" smtClean="0"/>
              <a:t>What about investment?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6019800" y="6356350"/>
            <a:ext cx="2667000" cy="365125"/>
          </a:xfrm>
        </p:spPr>
        <p:txBody>
          <a:bodyPr/>
          <a:lstStyle/>
          <a:p>
            <a:r>
              <a:rPr lang="en-US" smtClean="0"/>
              <a:t>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7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6296</TotalTime>
  <Words>638</Words>
  <Application>Microsoft Macintosh PowerPoint</Application>
  <PresentationFormat>On-screen Show (4:3)</PresentationFormat>
  <Paragraphs>134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UK, the European Union and the Global Economy  </vt:lpstr>
      <vt:lpstr>PowerPoint Presentation</vt:lpstr>
      <vt:lpstr>Short term Macroeconomic effects</vt:lpstr>
      <vt:lpstr>Short term continued</vt:lpstr>
      <vt:lpstr>Forecasts for UK </vt:lpstr>
      <vt:lpstr>But ….</vt:lpstr>
      <vt:lpstr>No sign of a “Brexit recession”</vt:lpstr>
      <vt:lpstr>Short term global impact</vt:lpstr>
      <vt:lpstr>But</vt:lpstr>
      <vt:lpstr>Investment </vt:lpstr>
      <vt:lpstr>Differential impact on Investment</vt:lpstr>
      <vt:lpstr>         Destination of UK Exports of Goods and Services </vt:lpstr>
      <vt:lpstr>Reactions of Big Investors</vt:lpstr>
      <vt:lpstr>Reactions of Big Investors</vt:lpstr>
      <vt:lpstr>PowerPoint Presentation</vt:lpstr>
      <vt:lpstr>Trade Relations with EU</vt:lpstr>
      <vt:lpstr>Issues in Trade with EU </vt:lpstr>
      <vt:lpstr>Trade outside EU </vt:lpstr>
      <vt:lpstr>British Government’s Vision</vt:lpstr>
      <vt:lpstr>British Government’s Vision</vt:lpstr>
      <vt:lpstr>EU Negotiating Position</vt:lpstr>
      <vt:lpstr>Hard Brexit?</vt:lpstr>
      <vt:lpstr>PowerPoint Presentation</vt:lpstr>
      <vt:lpstr>Globalisation Backlash</vt:lpstr>
      <vt:lpstr>PowerPoint Presentation</vt:lpstr>
      <vt:lpstr>IMF etc are worried </vt:lpstr>
      <vt:lpstr>PowerPoint Presentation</vt:lpstr>
    </vt:vector>
  </TitlesOfParts>
  <Company>BBC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Walker</dc:creator>
  <cp:lastModifiedBy>Andrew Walker</cp:lastModifiedBy>
  <cp:revision>73</cp:revision>
  <dcterms:created xsi:type="dcterms:W3CDTF">2016-10-02T13:00:35Z</dcterms:created>
  <dcterms:modified xsi:type="dcterms:W3CDTF">2016-10-10T11:52:53Z</dcterms:modified>
</cp:coreProperties>
</file>